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8" r:id="rId2"/>
  </p:sldMasterIdLst>
  <p:notesMasterIdLst>
    <p:notesMasterId r:id="rId10"/>
  </p:notesMasterIdLst>
  <p:sldIdLst>
    <p:sldId id="256" r:id="rId3"/>
    <p:sldId id="264" r:id="rId4"/>
    <p:sldId id="262" r:id="rId5"/>
    <p:sldId id="261" r:id="rId6"/>
    <p:sldId id="259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CE1BC-44C3-4F4E-8EB4-0A425EFB08BE}" v="8" dt="2023-11-03T18:50:13.998"/>
    <p1510:client id="{A0FD28A0-6D97-4572-ADCA-D0933FF99CC2}" v="899" dt="2023-11-03T01:52:41.613"/>
    <p1510:client id="{D5C757D1-4E94-49B2-99DD-2CEE864DA179}" v="295" dt="2023-11-03T05:11:58.497"/>
    <p1510:client id="{D6E4EA99-50D4-4CB9-924C-BAF69947C78E}" v="325" dt="2023-11-03T18:22:22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0F098-CCC9-4EA5-98CD-561B01CC764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860C-EB12-4C2D-8E98-D4D8C24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86699fd658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time 6 minutes  +- 10 seconds</a:t>
            </a:r>
            <a:br>
              <a:rPr lang="en"/>
            </a:br>
            <a:r>
              <a:rPr lang="en"/>
              <a:t>30 seconds -Intro</a:t>
            </a:r>
            <a:br>
              <a:rPr lang="en"/>
            </a:br>
            <a:r>
              <a:rPr lang="en"/>
              <a:t>5 minutes - body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seconds closing</a:t>
            </a:r>
            <a:endParaRPr/>
          </a:p>
        </p:txBody>
      </p:sp>
      <p:sp>
        <p:nvSpPr>
          <p:cNvPr id="320" name="Google Shape;320;g286699fd658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adfc46f52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4adfc46f52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257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adfc46f52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4adfc46f52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021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adfc46f52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4adfc46f52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370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adfc46f52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4adfc46f52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634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adfc46f52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4adfc46f52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922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adfc46f52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4adfc46f52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05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684212" y="685800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133">
                <a:solidFill>
                  <a:srgbClr val="001B3F"/>
                </a:solidFill>
              </a:defRPr>
            </a:lvl1pPr>
            <a:lvl2pPr lvl="1" algn="ctr">
              <a:spcBef>
                <a:spcPts val="667"/>
              </a:spcBef>
              <a:spcAft>
                <a:spcPts val="0"/>
              </a:spcAft>
              <a:buSzPts val="1100"/>
              <a:buNone/>
              <a:defRPr>
                <a:solidFill>
                  <a:srgbClr val="FBD289"/>
                </a:solidFill>
              </a:defRPr>
            </a:lvl2pPr>
            <a:lvl3pPr lvl="2" algn="ctr">
              <a:spcBef>
                <a:spcPts val="667"/>
              </a:spcBef>
              <a:spcAft>
                <a:spcPts val="0"/>
              </a:spcAft>
              <a:buSzPts val="1000"/>
              <a:buNone/>
              <a:defRPr>
                <a:solidFill>
                  <a:srgbClr val="FBD289"/>
                </a:solidFill>
              </a:defRPr>
            </a:lvl3pPr>
            <a:lvl4pPr lvl="3" algn="ctr"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4pPr>
            <a:lvl5pPr lvl="4" algn="ctr"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5pPr>
            <a:lvl6pPr lvl="5" algn="ctr"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6pPr>
            <a:lvl7pPr lvl="6" algn="ctr"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7pPr>
            <a:lvl8pPr lvl="7" algn="ctr"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8pPr>
            <a:lvl9pPr lvl="8" algn="ctr">
              <a:spcBef>
                <a:spcPts val="667"/>
              </a:spcBef>
              <a:spcAft>
                <a:spcPts val="667"/>
              </a:spcAft>
              <a:buSzPts val="800"/>
              <a:buNone/>
              <a:defRPr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66" name="Google Shape;66;p14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14"/>
          <p:cNvCxnSpPr/>
          <p:nvPr/>
        </p:nvCxnSpPr>
        <p:spPr>
          <a:xfrm flipH="1">
            <a:off x="6108170" y="91546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4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4"/>
          <p:cNvCxnSpPr/>
          <p:nvPr/>
        </p:nvCxnSpPr>
        <p:spPr>
          <a:xfrm flipH="1">
            <a:off x="7335838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4"/>
          <p:cNvCxnSpPr/>
          <p:nvPr/>
        </p:nvCxnSpPr>
        <p:spPr>
          <a:xfrm flipH="1">
            <a:off x="7845427" y="609602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305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001B3F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07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141412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684213" y="4301068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001B3F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2" name="Google Shape;142;p25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/>
          </a:p>
        </p:txBody>
      </p:sp>
      <p:sp>
        <p:nvSpPr>
          <p:cNvPr id="143" name="Google Shape;143;p2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73848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8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001B3F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886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684213" y="3928533"/>
            <a:ext cx="8534401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 sz="2400" b="0" cap="none">
                <a:solidFill>
                  <a:schemeClr val="dk1"/>
                </a:solidFill>
              </a:defRPr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684212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001B3F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7" name="Google Shape;157;p27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/>
          </a:p>
        </p:txBody>
      </p:sp>
      <p:sp>
        <p:nvSpPr>
          <p:cNvPr id="158" name="Google Shape;158;p27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98800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684212" y="3928533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1400"/>
              <a:buNone/>
              <a:defRPr sz="2400" b="0" cap="none">
                <a:solidFill>
                  <a:schemeClr val="dk1"/>
                </a:solidFill>
              </a:defRPr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2"/>
          </p:nvPr>
        </p:nvSpPr>
        <p:spPr>
          <a:xfrm>
            <a:off x="684212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001B3F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431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 rot="5400000">
            <a:off x="3359439" y="-165709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980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740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533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spcBef>
                <a:spcPts val="667"/>
              </a:spcBef>
              <a:spcAft>
                <a:spcPts val="0"/>
              </a:spcAft>
              <a:buSzPts val="1200"/>
              <a:buNone/>
              <a:defRPr sz="2000"/>
            </a:lvl2pPr>
            <a:lvl3pPr lvl="2" algn="ctr">
              <a:spcBef>
                <a:spcPts val="667"/>
              </a:spcBef>
              <a:spcAft>
                <a:spcPts val="0"/>
              </a:spcAft>
              <a:buSzPts val="1100"/>
              <a:buNone/>
              <a:defRPr sz="1867"/>
            </a:lvl3pPr>
            <a:lvl4pPr lvl="3" algn="ctr"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4pPr>
            <a:lvl5pPr lvl="4" algn="ctr"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5pPr>
            <a:lvl6pPr lvl="5" algn="ctr"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6pPr>
            <a:lvl7pPr lvl="6" algn="ctr"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7pPr>
            <a:lvl8pPr lvl="7" algn="ctr"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8pPr>
            <a:lvl9pPr lvl="8" algn="ctr">
              <a:spcBef>
                <a:spcPts val="667"/>
              </a:spcBef>
              <a:spcAft>
                <a:spcPts val="667"/>
              </a:spcAft>
              <a:buSzPts val="10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518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ctrTitle"/>
          </p:nvPr>
        </p:nvSpPr>
        <p:spPr>
          <a:xfrm>
            <a:off x="684212" y="685800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133">
                <a:solidFill>
                  <a:srgbClr val="001B3F"/>
                </a:solidFill>
              </a:defRPr>
            </a:lvl1pPr>
            <a:lvl2pPr lvl="1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>
                <a:solidFill>
                  <a:srgbClr val="FBD289"/>
                </a:solidFill>
              </a:defRPr>
            </a:lvl2pPr>
            <a:lvl3pPr lvl="2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>
                <a:solidFill>
                  <a:srgbClr val="FBD289"/>
                </a:solidFill>
              </a:defRPr>
            </a:lvl3pPr>
            <a:lvl4pPr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4pPr>
            <a:lvl5pPr lvl="4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5pPr>
            <a:lvl6pPr lvl="5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6pPr>
            <a:lvl7pPr lvl="6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7pPr>
            <a:lvl8pPr lvl="7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>
                <a:solidFill>
                  <a:srgbClr val="FBD289"/>
                </a:solidFill>
              </a:defRPr>
            </a:lvl8pPr>
            <a:lvl9pPr lvl="8" algn="ctr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800"/>
              <a:buNone/>
              <a:defRPr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00" name="Google Shape;200;p33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33"/>
          <p:cNvCxnSpPr/>
          <p:nvPr/>
        </p:nvCxnSpPr>
        <p:spPr>
          <a:xfrm flipH="1">
            <a:off x="6108170" y="91546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33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33"/>
          <p:cNvCxnSpPr/>
          <p:nvPr/>
        </p:nvCxnSpPr>
        <p:spPr>
          <a:xfrm flipH="1">
            <a:off x="7335838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33"/>
          <p:cNvCxnSpPr/>
          <p:nvPr/>
        </p:nvCxnSpPr>
        <p:spPr>
          <a:xfrm flipH="1">
            <a:off x="7845427" y="609602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0844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899872" y="2293857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82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684212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001B3F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5970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684212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001B3F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199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2"/>
          </p:nvPr>
        </p:nvSpPr>
        <p:spPr>
          <a:xfrm>
            <a:off x="5808134" y="685801"/>
            <a:ext cx="4934479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942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2800" b="0"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 sz="2000" b="1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 b="1"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000"/>
              <a:buNone/>
              <a:defRPr sz="1600" b="1"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3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2800" b="0"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 sz="2000" b="1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 b="1"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000"/>
              <a:buNone/>
              <a:defRPr sz="1600" b="1"/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4"/>
          </p:nvPr>
        </p:nvSpPr>
        <p:spPr>
          <a:xfrm>
            <a:off x="5806546" y="1262061"/>
            <a:ext cx="4929188" cy="3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807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5746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79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684213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None/>
              <a:defRPr sz="1600"/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700"/>
              <a:buNone/>
              <a:defRPr sz="12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600"/>
              <a:buNone/>
              <a:defRPr sz="1067"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500"/>
              <a:buNone/>
              <a:defRPr sz="933"/>
            </a:lvl9pPr>
          </a:lstStyle>
          <a:p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3423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1"/>
          <p:cNvSpPr>
            <a:spLocks noGrp="1"/>
          </p:cNvSpPr>
          <p:nvPr>
            <p:ph type="pic" idx="2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4722813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700"/>
              <a:buNone/>
              <a:defRPr sz="12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600"/>
              <a:buNone/>
              <a:defRPr sz="1067"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500"/>
              <a:buNone/>
              <a:defRPr sz="933"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1258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>
            <a:spLocks noGrp="1"/>
          </p:cNvSpPr>
          <p:nvPr>
            <p:ph type="pic" idx="2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914401" y="3843867"/>
            <a:ext cx="830421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Century Gothic"/>
              <a:buNone/>
              <a:defRPr sz="1600"/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6522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001B3F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5316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1141412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2"/>
          </p:nvPr>
        </p:nvSpPr>
        <p:spPr>
          <a:xfrm>
            <a:off x="684213" y="4301068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001B3F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44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75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97923" algn="l"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5808134" y="685801"/>
            <a:ext cx="4934479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97923" algn="l"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663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8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001B3F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033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6"/>
          <p:cNvSpPr txBox="1">
            <a:spLocks noGrp="1"/>
          </p:cNvSpPr>
          <p:nvPr>
            <p:ph type="body" idx="1"/>
          </p:nvPr>
        </p:nvSpPr>
        <p:spPr>
          <a:xfrm>
            <a:off x="684213" y="3928533"/>
            <a:ext cx="8534401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2400" b="0" cap="none">
                <a:solidFill>
                  <a:schemeClr val="dk1"/>
                </a:solidFill>
              </a:defRPr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2"/>
          </p:nvPr>
        </p:nvSpPr>
        <p:spPr>
          <a:xfrm>
            <a:off x="684212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001B3F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1" name="Google Shape;291;p46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6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204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684212" y="3928533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2400" b="0" cap="none">
                <a:solidFill>
                  <a:schemeClr val="dk1"/>
                </a:solidFill>
              </a:defRPr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2"/>
          </p:nvPr>
        </p:nvSpPr>
        <p:spPr>
          <a:xfrm>
            <a:off x="684212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001B3F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>
                <a:solidFill>
                  <a:srgbClr val="FBD289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>
                <a:solidFill>
                  <a:srgbClr val="FBD289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800"/>
              <a:buNone/>
              <a:defRPr sz="1467">
                <a:solidFill>
                  <a:srgbClr val="FBD289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800"/>
              <a:buNone/>
              <a:defRPr sz="1467">
                <a:solidFill>
                  <a:srgbClr val="FBD289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9065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body" idx="1"/>
          </p:nvPr>
        </p:nvSpPr>
        <p:spPr>
          <a:xfrm rot="5400000">
            <a:off x="3359439" y="-165709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1279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234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000"/>
              <a:buNone/>
              <a:defRPr sz="1600"/>
            </a:lvl9pPr>
          </a:lstStyle>
          <a:p>
            <a:endParaRPr/>
          </a:p>
        </p:txBody>
      </p:sp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1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1700"/>
              <a:buNone/>
              <a:defRPr sz="2800" b="0">
                <a:solidFill>
                  <a:schemeClr val="dk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2000" b="1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 b="1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0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3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1700"/>
              <a:buNone/>
              <a:defRPr sz="2800" b="0">
                <a:solidFill>
                  <a:schemeClr val="dk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2000" b="1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867" b="1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000"/>
              <a:buNone/>
              <a:defRPr sz="1600" b="1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0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4"/>
          </p:nvPr>
        </p:nvSpPr>
        <p:spPr>
          <a:xfrm>
            <a:off x="5806546" y="1262061"/>
            <a:ext cx="4929188" cy="3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97923" algn="l"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255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11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06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84213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97923" algn="l">
              <a:spcBef>
                <a:spcPts val="400"/>
              </a:spcBef>
              <a:spcAft>
                <a:spcPts val="0"/>
              </a:spcAft>
              <a:buSzPts val="1100"/>
              <a:buChar char="▶"/>
              <a:defRPr/>
            </a:lvl1pPr>
            <a:lvl2pPr marL="1219170" lvl="1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None/>
              <a:defRPr sz="160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6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500"/>
              <a:buNone/>
              <a:defRPr sz="933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7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>
            <a:spLocks noGrp="1"/>
          </p:cNvSpPr>
          <p:nvPr>
            <p:ph type="pic" idx="2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722813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867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6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5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500"/>
              <a:buNone/>
              <a:defRPr sz="933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6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914401" y="3843867"/>
            <a:ext cx="830421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entury Gothic"/>
              <a:buNone/>
              <a:defRPr sz="160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800"/>
              <a:buFont typeface="Century Gothic"/>
              <a:buNone/>
              <a:defRPr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▶"/>
              <a:defRPr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963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9206970" y="2963333"/>
            <a:ext cx="2981857" cy="3208867"/>
            <a:chOff x="9206969" y="2963333"/>
            <a:chExt cx="2981858" cy="3208867"/>
          </a:xfrm>
        </p:grpSpPr>
        <p:cxnSp>
          <p:nvCxnSpPr>
            <p:cNvPr id="52" name="Google Shape;52;p1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1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1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1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899872" y="2293857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8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79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79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79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79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79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79400" algn="l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419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32"/>
          <p:cNvGrpSpPr/>
          <p:nvPr/>
        </p:nvGrpSpPr>
        <p:grpSpPr>
          <a:xfrm>
            <a:off x="9206970" y="2963333"/>
            <a:ext cx="2981857" cy="3208867"/>
            <a:chOff x="9206969" y="2963333"/>
            <a:chExt cx="2981858" cy="3208867"/>
          </a:xfrm>
        </p:grpSpPr>
        <p:cxnSp>
          <p:nvCxnSpPr>
            <p:cNvPr id="186" name="Google Shape;186;p3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3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3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3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3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899872" y="2293857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001B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12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034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ctrTitle"/>
          </p:nvPr>
        </p:nvSpPr>
        <p:spPr>
          <a:xfrm>
            <a:off x="270579" y="2718441"/>
            <a:ext cx="8001200" cy="1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r>
              <a:rPr lang="en"/>
              <a:t>t</a:t>
            </a:r>
            <a:r>
              <a:rPr lang="en" b="1">
                <a:solidFill>
                  <a:srgbClr val="FF0000"/>
                </a:solidFill>
              </a:rPr>
              <a:t>EE</a:t>
            </a:r>
            <a:r>
              <a:rPr lang="en"/>
              <a:t>m Radiance  </a:t>
            </a:r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subTitle" idx="1"/>
          </p:nvPr>
        </p:nvSpPr>
        <p:spPr>
          <a:xfrm>
            <a:off x="9609828" y="5098474"/>
            <a:ext cx="2504385" cy="159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700"/>
            </a:pPr>
            <a:r>
              <a:rPr lang="en" sz="1200">
                <a:solidFill>
                  <a:schemeClr val="lt1"/>
                </a:solidFill>
              </a:rPr>
              <a:t>Presented By:</a:t>
            </a:r>
          </a:p>
          <a:p>
            <a:pPr marL="0" indent="0">
              <a:spcBef>
                <a:spcPts val="0"/>
              </a:spcBef>
              <a:buSzPts val="700"/>
            </a:pPr>
            <a:endParaRPr/>
          </a:p>
          <a:p>
            <a:pPr marL="0" indent="0">
              <a:spcBef>
                <a:spcPts val="800"/>
              </a:spcBef>
            </a:pPr>
            <a:r>
              <a:rPr lang="en" sz="1200">
                <a:solidFill>
                  <a:schemeClr val="lt1"/>
                </a:solidFill>
                <a:latin typeface="Arial"/>
                <a:cs typeface="Arial"/>
                <a:sym typeface="Arial"/>
              </a:rPr>
              <a:t>Manolo Ortiz</a:t>
            </a:r>
            <a:endParaRPr lang="en-US">
              <a:solidFill>
                <a:schemeClr val="lt1"/>
              </a:solidFill>
            </a:endParaRPr>
          </a:p>
          <a:p>
            <a:pPr marL="0" indent="0">
              <a:spcBef>
                <a:spcPts val="800"/>
              </a:spcBef>
              <a:buSzPts val="700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Hayden </a:t>
            </a:r>
            <a:r>
              <a:rPr lang="en-US" sz="12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OReilly</a:t>
            </a:r>
            <a:endParaRPr lang="en-US" sz="1200" err="1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indent="0">
              <a:spcBef>
                <a:spcPts val="800"/>
              </a:spcBef>
              <a:buSzPts val="700"/>
            </a:pPr>
            <a:r>
              <a:rPr lang="en" sz="1200">
                <a:solidFill>
                  <a:schemeClr val="lt1"/>
                </a:solidFill>
                <a:latin typeface="Arial"/>
                <a:cs typeface="Arial"/>
              </a:rPr>
              <a:t>Benjamin Reed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169">
        <p14:gallery dir="l"/>
      </p:transition>
    </mc:Choice>
    <mc:Fallback xmlns="">
      <p:transition spd="med" advTm="716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899872" y="19534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2700"/>
            </a:pPr>
            <a:r>
              <a:rPr lang="en-US"/>
              <a:t>Spectral Forest Motivation </a:t>
            </a:r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899872" y="1448469"/>
            <a:ext cx="8534400" cy="471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Spectra that are absorbed or rejected by the forest.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 CO2 absorption.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Health of the forest.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There are a plethora of uses for NIR and SWIR spectroscopy.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Create remote-deployable self-sustaining spectrometer.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endParaRPr lang="en-US" sz="2267"/>
          </a:p>
        </p:txBody>
      </p:sp>
    </p:spTree>
    <p:extLst>
      <p:ext uri="{BB962C8B-B14F-4D97-AF65-F5344CB8AC3E}">
        <p14:creationId xmlns:p14="http://schemas.microsoft.com/office/powerpoint/2010/main" val="8558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899872" y="19534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2700"/>
            </a:pPr>
            <a:r>
              <a:rPr lang="en"/>
              <a:t>Requirements </a:t>
            </a:r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899871" y="1448469"/>
            <a:ext cx="8770339" cy="458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1600"/>
              <a:t>Deliver hyperspectral responsivity in the 350 nm to 1000nm spectrum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1600"/>
              <a:t>Design spectrometer electronics to be seamlessly integrated with a custom-tailored PCB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1600"/>
              <a:t>Work off-grid for a minimum of five days, powered by a 12V battery</a:t>
            </a:r>
            <a:r>
              <a:rPr lang="en" sz="1600"/>
              <a:t> 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1600"/>
              <a:t>Ability to sense </a:t>
            </a:r>
            <a:r>
              <a:rPr lang="en-US" sz="1600"/>
              <a:t>Humidity, Temperature, and Barometric Pressure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1600"/>
              <a:t>Be capable of mobile and stationary data collection and processing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1600"/>
              <a:t>Must have self-sustaining Power Systems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1600"/>
              <a:t>Must have a user interface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-US"/>
          </a:p>
          <a:p>
            <a:pPr marL="0" indent="0">
              <a:lnSpc>
                <a:spcPct val="200000"/>
              </a:lnSpc>
              <a:spcBef>
                <a:spcPts val="0"/>
              </a:spcBef>
              <a:buSzPts val="1700"/>
              <a:buNone/>
            </a:pPr>
            <a:endParaRPr lang="en-US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-US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sz="2267"/>
          </a:p>
        </p:txBody>
      </p:sp>
      <p:pic>
        <p:nvPicPr>
          <p:cNvPr id="4" name="Google Shape;393;p61">
            <a:extLst>
              <a:ext uri="{FF2B5EF4-FFF2-40B4-BE49-F238E27FC236}">
                <a16:creationId xmlns:a16="http://schemas.microsoft.com/office/drawing/2014/main" id="{D2A4919C-6BCB-8FBC-3975-955C594329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498" y="3338790"/>
            <a:ext cx="3630433" cy="3323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899872" y="19534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2700"/>
            </a:pPr>
            <a:r>
              <a:rPr lang="en"/>
              <a:t>Spectrometer Concept  </a:t>
            </a:r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899872" y="1448469"/>
            <a:ext cx="5995192" cy="425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/>
          </a:bodyPr>
          <a:lstStyle/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67"/>
              <a:t>Light will enter through a slit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67"/>
              <a:t>Reflect through the collimating mirror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67"/>
              <a:t>Light is diffracted and separated into the light spectrum wavelengths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67"/>
              <a:t>Wavelengths are focused through a mirror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67"/>
              <a:t>Wavelengths are detected by array</a:t>
            </a:r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lang="en" sz="2267"/>
          </a:p>
          <a:p>
            <a:pPr marL="287859" indent="-287859">
              <a:lnSpc>
                <a:spcPct val="200000"/>
              </a:lnSpc>
              <a:spcBef>
                <a:spcPts val="0"/>
              </a:spcBef>
              <a:buSzPts val="1700"/>
            </a:pPr>
            <a:endParaRPr sz="2267"/>
          </a:p>
        </p:txBody>
      </p:sp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156C7B5A-6215-0699-631C-5FB234527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64" y="1448469"/>
            <a:ext cx="5190544" cy="41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899872" y="19534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2700"/>
            </a:pPr>
            <a:r>
              <a:rPr lang="en"/>
              <a:t>Constraints </a:t>
            </a:r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899872" y="1448469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92500" lnSpcReduction="20000"/>
          </a:bodyPr>
          <a:lstStyle/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Budget</a:t>
            </a:r>
            <a:endParaRPr lang="en-US"/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2250"/>
              <a:t>S</a:t>
            </a:r>
            <a:r>
              <a:rPr lang="en" sz="2250"/>
              <a:t>ize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2250"/>
              <a:t>P</a:t>
            </a:r>
            <a:r>
              <a:rPr lang="en" sz="2250"/>
              <a:t>ower  usage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Frequency  interference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Weight 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250"/>
              <a:t>Battery  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endParaRPr sz="2267"/>
          </a:p>
        </p:txBody>
      </p:sp>
      <p:pic>
        <p:nvPicPr>
          <p:cNvPr id="3" name="Picture 2" descr="A toy figurine pushing a large rock&#10;&#10;Description automatically generated">
            <a:extLst>
              <a:ext uri="{FF2B5EF4-FFF2-40B4-BE49-F238E27FC236}">
                <a16:creationId xmlns:a16="http://schemas.microsoft.com/office/drawing/2014/main" id="{9A20C236-C4E5-C275-3955-C643AD91A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06" y="0"/>
            <a:ext cx="4713781" cy="29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899872" y="19534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2700"/>
            </a:pPr>
            <a:r>
              <a:rPr lang="en"/>
              <a:t>Environmental Sensors  </a:t>
            </a:r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899872" y="1448469"/>
            <a:ext cx="8534400" cy="455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100" dirty="0"/>
              <a:t>Sensors to measure barometric pressure, temperature, and humidity</a:t>
            </a:r>
            <a:endParaRPr lang="en" sz="2250" b="1" dirty="0"/>
          </a:p>
          <a:p>
            <a:pPr marL="897255" lvl="1" indent="-397510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000" dirty="0"/>
              <a:t>SHT31-D, BMP390</a:t>
            </a:r>
          </a:p>
          <a:p>
            <a:pPr marL="897255" lvl="1" indent="-397510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" sz="2000" dirty="0" err="1"/>
              <a:t>MicroPython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2100" dirty="0"/>
              <a:t>Usage of I2C protocol for minimal wire usage</a:t>
            </a:r>
          </a:p>
          <a:p>
            <a:pPr marL="287655" indent="-287655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2100" dirty="0"/>
              <a:t>Senors provide useful data for how measurements may vary</a:t>
            </a:r>
          </a:p>
          <a:p>
            <a:pPr marL="897255" lvl="1" indent="-397510">
              <a:lnSpc>
                <a:spcPct val="200000"/>
              </a:lnSpc>
              <a:spcBef>
                <a:spcPts val="0"/>
              </a:spcBef>
              <a:buSzPts val="1700"/>
            </a:pPr>
            <a:r>
              <a:rPr lang="en-US" sz="2000" dirty="0"/>
              <a:t>Data will be shown on UI</a:t>
            </a:r>
          </a:p>
        </p:txBody>
      </p:sp>
      <p:pic>
        <p:nvPicPr>
          <p:cNvPr id="3" name="Picture 2" descr="Understanding the Differences Between UART and I2C - Total Phase">
            <a:extLst>
              <a:ext uri="{FF2B5EF4-FFF2-40B4-BE49-F238E27FC236}">
                <a16:creationId xmlns:a16="http://schemas.microsoft.com/office/drawing/2014/main" id="{8D5C743C-3972-7929-5B78-914AE40D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73" y="2490842"/>
            <a:ext cx="3722029" cy="1272406"/>
          </a:xfrm>
          <a:prstGeom prst="rect">
            <a:avLst/>
          </a:prstGeom>
        </p:spPr>
      </p:pic>
      <p:pic>
        <p:nvPicPr>
          <p:cNvPr id="4" name="Picture 3" descr="A blue circuit board with several wires&#10;&#10;Description automatically generated">
            <a:extLst>
              <a:ext uri="{FF2B5EF4-FFF2-40B4-BE49-F238E27FC236}">
                <a16:creationId xmlns:a16="http://schemas.microsoft.com/office/drawing/2014/main" id="{A606A34E-722A-2261-A57C-644C83F13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937" y="2491059"/>
            <a:ext cx="1237786" cy="1231591"/>
          </a:xfrm>
          <a:prstGeom prst="rect">
            <a:avLst/>
          </a:prstGeom>
        </p:spPr>
      </p:pic>
      <p:pic>
        <p:nvPicPr>
          <p:cNvPr id="6" name="Picture 5" descr="A small purple and black electronic device&#10;&#10;Description automatically generated">
            <a:extLst>
              <a:ext uri="{FF2B5EF4-FFF2-40B4-BE49-F238E27FC236}">
                <a16:creationId xmlns:a16="http://schemas.microsoft.com/office/drawing/2014/main" id="{5FFC82A5-D716-C3A9-21DC-BA84E810A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595" y="2491058"/>
            <a:ext cx="1237787" cy="12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899872" y="19534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2700"/>
            </a:pPr>
            <a:r>
              <a:rPr lang="en"/>
              <a:t>Spectral Forest Custom PCB: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6FB84B-87BE-1C07-782A-5B0CBC3A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778" y="2460015"/>
            <a:ext cx="2743200" cy="2288078"/>
          </a:xfrm>
          <a:prstGeom prst="rect">
            <a:avLst/>
          </a:prstGeom>
        </p:spPr>
      </p:pic>
      <p:pic>
        <p:nvPicPr>
          <p:cNvPr id="3" name="Picture 2" descr="A computer chip with a circuit board&#10;&#10;Description automatically generated">
            <a:extLst>
              <a:ext uri="{FF2B5EF4-FFF2-40B4-BE49-F238E27FC236}">
                <a16:creationId xmlns:a16="http://schemas.microsoft.com/office/drawing/2014/main" id="{584BDCE9-65A7-4BEC-F1B8-CCF98F21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913" y="1317015"/>
            <a:ext cx="2743200" cy="228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3B6CA0-EB66-EF9C-E6F7-7F9DC6912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44" y="3602173"/>
            <a:ext cx="2743200" cy="24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3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Slice">
  <a:themeElements>
    <a:clrScheme name="Custom 5">
      <a:dk1>
        <a:srgbClr val="FAC01A"/>
      </a:dk1>
      <a:lt1>
        <a:srgbClr val="FAC01A"/>
      </a:lt1>
      <a:dk2>
        <a:srgbClr val="002454"/>
      </a:dk2>
      <a:lt2>
        <a:srgbClr val="002454"/>
      </a:lt2>
      <a:accent1>
        <a:srgbClr val="FAC01A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Custom 5">
      <a:dk1>
        <a:srgbClr val="FAC01A"/>
      </a:dk1>
      <a:lt1>
        <a:srgbClr val="FAC01A"/>
      </a:lt1>
      <a:dk2>
        <a:srgbClr val="002454"/>
      </a:dk2>
      <a:lt2>
        <a:srgbClr val="002454"/>
      </a:lt2>
      <a:accent1>
        <a:srgbClr val="FAC01A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Noto Sans Symbols</vt:lpstr>
      <vt:lpstr>1_Slice</vt:lpstr>
      <vt:lpstr>Slice</vt:lpstr>
      <vt:lpstr>tEEm Radiance  </vt:lpstr>
      <vt:lpstr>Spectral Forest Motivation </vt:lpstr>
      <vt:lpstr>Requirements </vt:lpstr>
      <vt:lpstr>Spectrometer Concept  </vt:lpstr>
      <vt:lpstr>Constraints </vt:lpstr>
      <vt:lpstr>Environmental Sensors  </vt:lpstr>
      <vt:lpstr>Spectral Forest Custom PCB: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Manolo Ortiz</dc:creator>
  <cp:lastModifiedBy>Manolo Ortiz</cp:lastModifiedBy>
  <cp:revision>6</cp:revision>
  <dcterms:created xsi:type="dcterms:W3CDTF">2023-10-05T03:45:11Z</dcterms:created>
  <dcterms:modified xsi:type="dcterms:W3CDTF">2023-11-29T00:50:04Z</dcterms:modified>
</cp:coreProperties>
</file>